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3"/>
  </p:sldMasterIdLst>
  <p:sldIdLst>
    <p:sldId id="260" r:id="rId24"/>
    <p:sldId id="263" r:id="rId25"/>
    <p:sldId id="262" r:id="rId26"/>
    <p:sldId id="261" r:id="rId27"/>
    <p:sldId id="258" r:id="rId28"/>
    <p:sldId id="257" r:id="rId29"/>
    <p:sldId id="25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923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slide" Target="slides/slide3.xml"/><Relationship Id="rId3" Type="http://schemas.openxmlformats.org/officeDocument/2006/relationships/customXml" Target="../customXml/item3.xml"/><Relationship Id="rId21" Type="http://schemas.openxmlformats.org/officeDocument/2006/relationships/customXml" Target="../customXml/item21.xml"/><Relationship Id="rId34" Type="http://schemas.openxmlformats.org/officeDocument/2006/relationships/tableStyles" Target="tableStyles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slide" Target="slides/slide2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29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1.xml"/><Relationship Id="rId32" Type="http://schemas.openxmlformats.org/officeDocument/2006/relationships/viewProps" Target="viewProps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Master" Target="slideMasters/slideMaster1.xml"/><Relationship Id="rId28" Type="http://schemas.openxmlformats.org/officeDocument/2006/relationships/slide" Target="slides/slide5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slide" Target="slides/slide4.xml"/><Relationship Id="rId30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41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37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4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2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9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63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7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51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0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4DDB9-3D8B-4831-B42B-1B6B6EA5AD56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89D82-4633-4382-9CB4-8CF3D79F0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7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21" Type="http://schemas.openxmlformats.org/officeDocument/2006/relationships/image" Target="../media/image36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7560" y="43602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Anilines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60905" y="78325"/>
            <a:ext cx="6477002" cy="6791611"/>
            <a:chOff x="4660905" y="78325"/>
            <a:chExt cx="6477002" cy="6791611"/>
          </a:xfrm>
        </p:grpSpPr>
        <p:grpSp>
          <p:nvGrpSpPr>
            <p:cNvPr id="4" name="Group 3"/>
            <p:cNvGrpSpPr/>
            <p:nvPr/>
          </p:nvGrpSpPr>
          <p:grpSpPr>
            <a:xfrm>
              <a:off x="9585879" y="5314737"/>
              <a:ext cx="1552028" cy="1399490"/>
              <a:chOff x="4913925" y="4583581"/>
              <a:chExt cx="1552028" cy="1399490"/>
            </a:xfrm>
          </p:grpSpPr>
          <p:pic>
            <p:nvPicPr>
              <p:cNvPr id="18" name="Picture 17" descr="(No Structure)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600"/>
              <a:stretch/>
            </p:blipFill>
            <p:spPr bwMode="auto">
              <a:xfrm>
                <a:off x="5039738" y="4583581"/>
                <a:ext cx="1190625" cy="107632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4913925" y="5659906"/>
                <a:ext cx="155202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Triflumizole (68694-11-1)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8368202" y="376736"/>
              <a:ext cx="1285929" cy="1320688"/>
              <a:chOff x="2457587" y="4130436"/>
              <a:chExt cx="1285929" cy="1320688"/>
            </a:xfrm>
          </p:grpSpPr>
          <p:pic>
            <p:nvPicPr>
              <p:cNvPr id="16" name="Picture 15" descr="(No Structure)"/>
              <p:cNvPicPr/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600" b="13200"/>
              <a:stretch/>
            </p:blipFill>
            <p:spPr bwMode="auto">
              <a:xfrm>
                <a:off x="2502514" y="4130436"/>
                <a:ext cx="1139825" cy="85725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2457587" y="5127959"/>
                <a:ext cx="1285929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* Propanil </a:t>
                </a: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(709-98-8)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6762545" y="152113"/>
              <a:ext cx="1689886" cy="1545311"/>
              <a:chOff x="9821516" y="3001940"/>
              <a:chExt cx="1689886" cy="1545311"/>
            </a:xfrm>
          </p:grpSpPr>
          <p:pic>
            <p:nvPicPr>
              <p:cNvPr id="12" name="Picture 11" descr="(No Structure)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554" y="3001940"/>
                <a:ext cx="1177149" cy="117714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9821516" y="4224086"/>
                <a:ext cx="1689886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* Fenhexamid </a:t>
                </a: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(126833-17-8)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0" name="Picture 9" descr="(No Structure)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31936" y="2162497"/>
              <a:ext cx="1007303" cy="95329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9733538" y="3365408"/>
              <a:ext cx="1159292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Linuron (330-55-2)</a:t>
              </a:r>
              <a:endParaRPr lang="en-US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9467080" y="4075826"/>
              <a:ext cx="1545616" cy="1146134"/>
              <a:chOff x="3798524" y="2995612"/>
              <a:chExt cx="1545616" cy="1146134"/>
            </a:xfrm>
          </p:grpSpPr>
          <p:pic>
            <p:nvPicPr>
              <p:cNvPr id="24" name="Picture 23" descr="(No Structure)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601" t="8801" r="19599" b="11599"/>
              <a:stretch/>
            </p:blipFill>
            <p:spPr bwMode="auto">
              <a:xfrm>
                <a:off x="4251960" y="2995612"/>
                <a:ext cx="640080" cy="8667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3798524" y="3818581"/>
                <a:ext cx="1545616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Diphenylamine (122-39-4)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4836479" y="273755"/>
              <a:ext cx="1926066" cy="1423452"/>
              <a:chOff x="6475775" y="3123799"/>
              <a:chExt cx="1926066" cy="1423452"/>
            </a:xfrm>
          </p:grpSpPr>
          <p:pic>
            <p:nvPicPr>
              <p:cNvPr id="33" name="Picture 32" descr="(No Structure)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199" b="20800"/>
              <a:stretch/>
            </p:blipFill>
            <p:spPr bwMode="auto">
              <a:xfrm>
                <a:off x="6475775" y="3123799"/>
                <a:ext cx="1926066" cy="115564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6603649" y="4224086"/>
                <a:ext cx="1596912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* Novaluron </a:t>
                </a: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(116714-46-6)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7954038" y="5523433"/>
              <a:ext cx="1608133" cy="1189940"/>
              <a:chOff x="3192262" y="3866879"/>
              <a:chExt cx="1608133" cy="1189940"/>
            </a:xfrm>
          </p:grpSpPr>
          <p:pic>
            <p:nvPicPr>
              <p:cNvPr id="37" name="Picture 36" descr="(No Structure)"/>
              <p:cNvPicPr/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600" b="17200"/>
              <a:stretch/>
            </p:blipFill>
            <p:spPr bwMode="auto">
              <a:xfrm>
                <a:off x="3310043" y="3866879"/>
                <a:ext cx="1329055" cy="8667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8" name="Rectangle 37"/>
              <p:cNvSpPr/>
              <p:nvPr/>
            </p:nvSpPr>
            <p:spPr>
              <a:xfrm>
                <a:off x="3192262" y="4733654"/>
                <a:ext cx="1608133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Fenamidone (161326-34-7)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9523484" y="730590"/>
              <a:ext cx="1438275" cy="964367"/>
              <a:chOff x="3698549" y="1828800"/>
              <a:chExt cx="1438275" cy="964367"/>
            </a:xfrm>
          </p:grpSpPr>
          <p:pic>
            <p:nvPicPr>
              <p:cNvPr id="40" name="Picture 39" descr="(No Structure)"/>
              <p:cNvPicPr/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910" b="26309"/>
              <a:stretch/>
            </p:blipFill>
            <p:spPr bwMode="auto">
              <a:xfrm>
                <a:off x="3698549" y="1828800"/>
                <a:ext cx="1438275" cy="71599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1" name="Rectangle 40"/>
              <p:cNvSpPr/>
              <p:nvPr/>
            </p:nvSpPr>
            <p:spPr>
              <a:xfrm>
                <a:off x="3813173" y="2470002"/>
                <a:ext cx="1316386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Carboxin (5234-68-4)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8137578" y="3367084"/>
              <a:ext cx="145905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ea typeface="Times New Roman" panose="02020603050405020304" pitchFamily="18" charset="0"/>
                  <a:cs typeface="Times New Roman" panose="02020603050405020304" pitchFamily="18" charset="0"/>
                </a:rPr>
                <a:t>Acetochlor (34256-82-1)</a:t>
              </a:r>
              <a:endParaRPr lang="en-US" sz="1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4" name="Picture 43" descr="(No Structure)"/>
            <p:cNvPicPr/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269" b="12796"/>
            <a:stretch/>
          </p:blipFill>
          <p:spPr bwMode="auto">
            <a:xfrm>
              <a:off x="8179750" y="2236005"/>
              <a:ext cx="1170940" cy="85401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5" name="Group 44"/>
            <p:cNvGrpSpPr/>
            <p:nvPr/>
          </p:nvGrpSpPr>
          <p:grpSpPr>
            <a:xfrm>
              <a:off x="7933224" y="3775305"/>
              <a:ext cx="1518364" cy="1453804"/>
              <a:chOff x="2039615" y="1518235"/>
              <a:chExt cx="1518364" cy="1453804"/>
            </a:xfrm>
          </p:grpSpPr>
          <p:pic>
            <p:nvPicPr>
              <p:cNvPr id="46" name="Picture 45" descr="(No Structure)"/>
              <p:cNvPicPr/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6423" y="1518235"/>
                <a:ext cx="1284749" cy="121219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7" name="Rectangle 46"/>
              <p:cNvSpPr/>
              <p:nvPr/>
            </p:nvSpPr>
            <p:spPr>
              <a:xfrm>
                <a:off x="2039615" y="2648874"/>
                <a:ext cx="1518364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Bifenazate (149877-41-8)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337524" y="1847605"/>
              <a:ext cx="1600118" cy="1842644"/>
              <a:chOff x="8685292" y="4630623"/>
              <a:chExt cx="1600118" cy="1842644"/>
            </a:xfrm>
          </p:grpSpPr>
          <p:pic>
            <p:nvPicPr>
              <p:cNvPr id="49" name="Picture 48" descr="(No Structure)"/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00" r="18400"/>
              <a:stretch/>
            </p:blipFill>
            <p:spPr bwMode="auto">
              <a:xfrm>
                <a:off x="8908626" y="4630623"/>
                <a:ext cx="997928" cy="163076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0" name="Rectangle 49"/>
              <p:cNvSpPr/>
              <p:nvPr/>
            </p:nvSpPr>
            <p:spPr>
              <a:xfrm>
                <a:off x="8685292" y="6150102"/>
                <a:ext cx="160011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 smtClean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* Flufenacet </a:t>
                </a: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(142459-58-3)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805103" y="1885684"/>
              <a:ext cx="1537600" cy="1802968"/>
              <a:chOff x="5600093" y="4659150"/>
              <a:chExt cx="1537600" cy="1802968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5600093" y="6138953"/>
                <a:ext cx="1537600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Indoxacarb (173584-44-6)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028" name="Picture 4" descr="(No Structure)"/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70" r="19910"/>
              <a:stretch/>
            </p:blipFill>
            <p:spPr bwMode="auto">
              <a:xfrm>
                <a:off x="5995767" y="4659150"/>
                <a:ext cx="985962" cy="15620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6257439" y="3848548"/>
              <a:ext cx="1523174" cy="1763921"/>
              <a:chOff x="3758663" y="2747962"/>
              <a:chExt cx="1523174" cy="1611538"/>
            </a:xfrm>
          </p:grpSpPr>
          <p:pic>
            <p:nvPicPr>
              <p:cNvPr id="14" name="Picture 13" descr="(No Structure)"/>
              <p:cNvPicPr/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90962" y="2747962"/>
                <a:ext cx="1362075" cy="13620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3758663" y="4036335"/>
                <a:ext cx="1523174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Chlorpropham (101-21-3)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4681813" y="3916923"/>
              <a:ext cx="1645002" cy="1695388"/>
              <a:chOff x="6624540" y="1362927"/>
              <a:chExt cx="1645002" cy="1548925"/>
            </a:xfrm>
          </p:grpSpPr>
          <p:pic>
            <p:nvPicPr>
              <p:cNvPr id="21" name="Picture 20" descr="(No Structure)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44088" y="1362927"/>
                <a:ext cx="1303911" cy="130391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6624540" y="2588687"/>
                <a:ext cx="1645002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Desmedipham (13684-56-5)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9" name="Rectangle 58"/>
            <p:cNvSpPr/>
            <p:nvPr/>
          </p:nvSpPr>
          <p:spPr>
            <a:xfrm>
              <a:off x="4681813" y="3825280"/>
              <a:ext cx="3098800" cy="19052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684666" y="122011"/>
              <a:ext cx="6435819" cy="172998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684666" y="1847745"/>
              <a:ext cx="6435819" cy="19795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0905" y="78325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77621" y="188219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70795" y="3815163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737745" y="3795431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89569" y="1553551"/>
              <a:ext cx="1091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Heme</a:t>
              </a:r>
              <a:r>
                <a:rPr lang="en-US" sz="1100" dirty="0" smtClean="0"/>
                <a:t> oxidation</a:t>
              </a:r>
              <a:endParaRPr lang="en-US" sz="11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057720" y="1547689"/>
              <a:ext cx="1091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Heme</a:t>
              </a:r>
              <a:r>
                <a:rPr lang="en-US" sz="1100" dirty="0" smtClean="0"/>
                <a:t> oxidation</a:t>
              </a:r>
              <a:endParaRPr lang="en-US" sz="11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506367" y="1550759"/>
              <a:ext cx="1091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Heme</a:t>
              </a:r>
              <a:r>
                <a:rPr lang="en-US" sz="1100" dirty="0" smtClean="0"/>
                <a:t> oxidation</a:t>
              </a:r>
              <a:endParaRPr lang="en-US" sz="11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931840" y="1555440"/>
              <a:ext cx="5421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Mixed</a:t>
              </a:r>
              <a:endParaRPr lang="en-US" sz="11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028706" y="3577728"/>
              <a:ext cx="1091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Heme</a:t>
              </a:r>
              <a:r>
                <a:rPr lang="en-US" sz="1100" dirty="0" smtClean="0"/>
                <a:t> oxidation</a:t>
              </a:r>
              <a:endParaRPr lang="en-US" sz="11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598421" y="3577728"/>
              <a:ext cx="942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Regenerative</a:t>
              </a:r>
              <a:endParaRPr lang="en-US" sz="11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487036" y="3574653"/>
              <a:ext cx="5421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Mixed</a:t>
              </a:r>
              <a:endParaRPr lang="en-US" sz="11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9834256" y="3567988"/>
              <a:ext cx="942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Regenerative</a:t>
              </a:r>
              <a:endParaRPr lang="en-US" sz="11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906435" y="5468940"/>
              <a:ext cx="109196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Heme</a:t>
              </a:r>
              <a:r>
                <a:rPr lang="en-US" sz="1100" dirty="0" smtClean="0"/>
                <a:t> oxidation</a:t>
              </a:r>
              <a:endParaRPr lang="en-US" sz="11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430864" y="5469071"/>
              <a:ext cx="942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Regenerative</a:t>
              </a:r>
              <a:endParaRPr lang="en-US" sz="11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377090" y="5111147"/>
              <a:ext cx="5421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Mixed</a:t>
              </a:r>
              <a:endParaRPr lang="en-US" sz="11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9682099" y="5089230"/>
              <a:ext cx="942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Regenerative</a:t>
              </a:r>
              <a:endParaRPr lang="en-US" sz="11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403373" y="6608326"/>
              <a:ext cx="5421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Mixed</a:t>
              </a:r>
              <a:endParaRPr lang="en-US" sz="11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682099" y="6607042"/>
              <a:ext cx="942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Regenerative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44624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129" y="7191"/>
            <a:ext cx="6525742" cy="684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33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7560" y="676365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Anilines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660905" y="318661"/>
            <a:ext cx="6477002" cy="6305979"/>
            <a:chOff x="4660905" y="318661"/>
            <a:chExt cx="6477002" cy="6305979"/>
          </a:xfrm>
        </p:grpSpPr>
        <p:grpSp>
          <p:nvGrpSpPr>
            <p:cNvPr id="4" name="Group 3"/>
            <p:cNvGrpSpPr/>
            <p:nvPr/>
          </p:nvGrpSpPr>
          <p:grpSpPr>
            <a:xfrm>
              <a:off x="9585879" y="5225150"/>
              <a:ext cx="1552028" cy="1399490"/>
              <a:chOff x="4913925" y="4583581"/>
              <a:chExt cx="1552028" cy="1399490"/>
            </a:xfrm>
          </p:grpSpPr>
          <p:pic>
            <p:nvPicPr>
              <p:cNvPr id="18" name="Picture 17" descr="(No Structure)"/>
              <p:cNvPicPr/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600"/>
              <a:stretch/>
            </p:blipFill>
            <p:spPr bwMode="auto">
              <a:xfrm>
                <a:off x="5039738" y="4583581"/>
                <a:ext cx="1190625" cy="107632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4913925" y="5659906"/>
                <a:ext cx="155202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Triflumizole (68694-11-1)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8368202" y="617072"/>
              <a:ext cx="1212191" cy="1320688"/>
              <a:chOff x="2457587" y="4130436"/>
              <a:chExt cx="1212191" cy="1320688"/>
            </a:xfrm>
          </p:grpSpPr>
          <p:pic>
            <p:nvPicPr>
              <p:cNvPr id="16" name="Picture 15" descr="(No Structure)"/>
              <p:cNvPicPr/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600" b="13200"/>
              <a:stretch/>
            </p:blipFill>
            <p:spPr bwMode="auto">
              <a:xfrm>
                <a:off x="2502514" y="4130436"/>
                <a:ext cx="1139825" cy="85725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2457587" y="5127959"/>
                <a:ext cx="1212191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b="1" dirty="0">
                    <a:solidFill>
                      <a:srgbClr val="FF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Propanil (709-98-8)</a:t>
                </a:r>
                <a:endParaRPr lang="en-US" sz="1000" b="1" dirty="0">
                  <a:solidFill>
                    <a:srgbClr val="FF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6762545" y="392449"/>
              <a:ext cx="1614545" cy="1545311"/>
              <a:chOff x="9821516" y="3001940"/>
              <a:chExt cx="1614545" cy="1545311"/>
            </a:xfrm>
          </p:grpSpPr>
          <p:pic>
            <p:nvPicPr>
              <p:cNvPr id="12" name="Picture 11" descr="(No Structure)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06554" y="3001940"/>
                <a:ext cx="1177149" cy="117714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9821516" y="4224086"/>
                <a:ext cx="1614545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b="1" dirty="0">
                    <a:solidFill>
                      <a:srgbClr val="FF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Fenhexamid (126833-17-8)</a:t>
                </a:r>
                <a:endParaRPr lang="en-US" sz="1000" b="1" dirty="0">
                  <a:solidFill>
                    <a:srgbClr val="FF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9731936" y="2471924"/>
              <a:ext cx="1160894" cy="1332223"/>
              <a:chOff x="1424612" y="3946511"/>
              <a:chExt cx="1160894" cy="1332223"/>
            </a:xfrm>
          </p:grpSpPr>
          <p:pic>
            <p:nvPicPr>
              <p:cNvPr id="10" name="Picture 9" descr="(No Structure)"/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4612" y="3946511"/>
                <a:ext cx="1007303" cy="95329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1426214" y="4955569"/>
                <a:ext cx="1159292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Linuron (330-55-2)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9467080" y="4068307"/>
              <a:ext cx="1545616" cy="1146134"/>
              <a:chOff x="3798524" y="2995612"/>
              <a:chExt cx="1545616" cy="1146134"/>
            </a:xfrm>
          </p:grpSpPr>
          <p:pic>
            <p:nvPicPr>
              <p:cNvPr id="24" name="Picture 23" descr="(No Structure)"/>
              <p:cNvPicPr/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601" t="8801" r="19599" b="11599"/>
              <a:stretch/>
            </p:blipFill>
            <p:spPr bwMode="auto">
              <a:xfrm>
                <a:off x="4251960" y="2995612"/>
                <a:ext cx="640080" cy="8667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3798524" y="3818581"/>
                <a:ext cx="1545616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Diphenylamine (122-39-4)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4836479" y="478919"/>
              <a:ext cx="1926066" cy="1423452"/>
              <a:chOff x="6475775" y="3123799"/>
              <a:chExt cx="1926066" cy="1423452"/>
            </a:xfrm>
          </p:grpSpPr>
          <p:pic>
            <p:nvPicPr>
              <p:cNvPr id="33" name="Picture 32" descr="(No Structure)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199" b="20800"/>
              <a:stretch/>
            </p:blipFill>
            <p:spPr bwMode="auto">
              <a:xfrm>
                <a:off x="6475775" y="3123799"/>
                <a:ext cx="1926066" cy="115564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6603649" y="4224086"/>
                <a:ext cx="1523174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b="1" dirty="0">
                    <a:solidFill>
                      <a:srgbClr val="FF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Novaluron (116714-46-6)</a:t>
                </a:r>
                <a:endParaRPr lang="en-US" sz="1000" b="1" dirty="0">
                  <a:solidFill>
                    <a:srgbClr val="FF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7954038" y="5433846"/>
              <a:ext cx="1608133" cy="1189940"/>
              <a:chOff x="3192262" y="3866879"/>
              <a:chExt cx="1608133" cy="1189940"/>
            </a:xfrm>
          </p:grpSpPr>
          <p:pic>
            <p:nvPicPr>
              <p:cNvPr id="37" name="Picture 36" descr="(No Structure)"/>
              <p:cNvPicPr/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600" b="17200"/>
              <a:stretch/>
            </p:blipFill>
            <p:spPr bwMode="auto">
              <a:xfrm>
                <a:off x="3310043" y="3866879"/>
                <a:ext cx="1329055" cy="866775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8" name="Rectangle 37"/>
              <p:cNvSpPr/>
              <p:nvPr/>
            </p:nvSpPr>
            <p:spPr>
              <a:xfrm>
                <a:off x="3192262" y="4733654"/>
                <a:ext cx="1608133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Fenamidone (161326-34-7)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9523484" y="976788"/>
              <a:ext cx="1438275" cy="964367"/>
              <a:chOff x="3698549" y="1828800"/>
              <a:chExt cx="1438275" cy="964367"/>
            </a:xfrm>
          </p:grpSpPr>
          <p:pic>
            <p:nvPicPr>
              <p:cNvPr id="40" name="Picture 39" descr="(No Structure)"/>
              <p:cNvPicPr/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910" b="26309"/>
              <a:stretch/>
            </p:blipFill>
            <p:spPr bwMode="auto">
              <a:xfrm>
                <a:off x="3698549" y="1828800"/>
                <a:ext cx="1438275" cy="71599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1" name="Rectangle 40"/>
              <p:cNvSpPr/>
              <p:nvPr/>
            </p:nvSpPr>
            <p:spPr>
              <a:xfrm>
                <a:off x="3813173" y="2470002"/>
                <a:ext cx="1316386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Carboxin (5234-68-4)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8137578" y="2647897"/>
              <a:ext cx="1459054" cy="1156250"/>
              <a:chOff x="546908" y="348735"/>
              <a:chExt cx="1459054" cy="1156250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546908" y="1181820"/>
                <a:ext cx="1459054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Acetochlor (34256-82-1)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4" name="Picture 43" descr="(No Structure)"/>
              <p:cNvPicPr/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69" b="12796"/>
              <a:stretch/>
            </p:blipFill>
            <p:spPr bwMode="auto">
              <a:xfrm>
                <a:off x="627718" y="348735"/>
                <a:ext cx="1170940" cy="85401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5" name="Group 44"/>
            <p:cNvGrpSpPr/>
            <p:nvPr/>
          </p:nvGrpSpPr>
          <p:grpSpPr>
            <a:xfrm>
              <a:off x="7933224" y="3744338"/>
              <a:ext cx="1518364" cy="1453804"/>
              <a:chOff x="2039615" y="1518235"/>
              <a:chExt cx="1518364" cy="1453804"/>
            </a:xfrm>
          </p:grpSpPr>
          <p:pic>
            <p:nvPicPr>
              <p:cNvPr id="46" name="Picture 45" descr="(No Structure)"/>
              <p:cNvPicPr/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6423" y="1518235"/>
                <a:ext cx="1284749" cy="121219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7" name="Rectangle 46"/>
              <p:cNvSpPr/>
              <p:nvPr/>
            </p:nvSpPr>
            <p:spPr>
              <a:xfrm>
                <a:off x="2039615" y="2648874"/>
                <a:ext cx="1518364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Bifenazate (149877-41-8)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337524" y="1961503"/>
              <a:ext cx="1519968" cy="1842644"/>
              <a:chOff x="8685292" y="4630623"/>
              <a:chExt cx="1519968" cy="1842644"/>
            </a:xfrm>
          </p:grpSpPr>
          <p:pic>
            <p:nvPicPr>
              <p:cNvPr id="49" name="Picture 48" descr="(No Structure)"/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00" r="18400"/>
              <a:stretch/>
            </p:blipFill>
            <p:spPr bwMode="auto">
              <a:xfrm>
                <a:off x="8908626" y="4630623"/>
                <a:ext cx="997928" cy="1630760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0" name="Rectangle 49"/>
              <p:cNvSpPr/>
              <p:nvPr/>
            </p:nvSpPr>
            <p:spPr>
              <a:xfrm>
                <a:off x="8685292" y="6150102"/>
                <a:ext cx="1519968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b="1" dirty="0">
                    <a:solidFill>
                      <a:srgbClr val="FF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Flufenacet (142459-58-3)</a:t>
                </a:r>
                <a:endParaRPr lang="en-US" sz="1000" b="1" dirty="0">
                  <a:solidFill>
                    <a:srgbClr val="FF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805103" y="2001258"/>
              <a:ext cx="1537600" cy="1802968"/>
              <a:chOff x="5600093" y="4659150"/>
              <a:chExt cx="1537600" cy="1802968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5600093" y="6138953"/>
                <a:ext cx="1537600" cy="3231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800"/>
                  </a:spcAft>
                </a:pPr>
                <a:r>
                  <a:rPr lang="en-US" sz="10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Indoxacarb (173584-44-6)</a:t>
                </a:r>
                <a:endParaRPr lang="en-US" sz="10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028" name="Picture 4" descr="(No Structure)"/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70" r="19910"/>
              <a:stretch/>
            </p:blipFill>
            <p:spPr bwMode="auto">
              <a:xfrm>
                <a:off x="5995767" y="4659150"/>
                <a:ext cx="985962" cy="15620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4679377" y="3781282"/>
              <a:ext cx="3098800" cy="1651594"/>
              <a:chOff x="577386" y="3655256"/>
              <a:chExt cx="3098800" cy="165159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153012" y="3671158"/>
                <a:ext cx="1523174" cy="1606184"/>
                <a:chOff x="3758663" y="2747962"/>
                <a:chExt cx="1523174" cy="1606184"/>
              </a:xfrm>
            </p:grpSpPr>
            <p:pic>
              <p:nvPicPr>
                <p:cNvPr id="14" name="Picture 13" descr="(No Structure)"/>
                <p:cNvPicPr/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890962" y="2747962"/>
                  <a:ext cx="1362075" cy="136207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5" name="Rectangle 14"/>
                <p:cNvSpPr/>
                <p:nvPr/>
              </p:nvSpPr>
              <p:spPr>
                <a:xfrm>
                  <a:off x="3758663" y="4030981"/>
                  <a:ext cx="1523174" cy="3231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50000"/>
                    </a:lnSpc>
                    <a:spcAft>
                      <a:spcPts val="800"/>
                    </a:spcAft>
                  </a:pPr>
                  <a:r>
                    <a:rPr lang="en-US" sz="1000" dirty="0"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Chlorpropham (101-21-3)</a:t>
                  </a:r>
                  <a:endParaRPr lang="en-US" sz="10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577386" y="3744338"/>
                <a:ext cx="1645002" cy="1548925"/>
                <a:chOff x="6624540" y="1362927"/>
                <a:chExt cx="1645002" cy="1548925"/>
              </a:xfrm>
            </p:grpSpPr>
            <p:pic>
              <p:nvPicPr>
                <p:cNvPr id="21" name="Picture 20" descr="(No Structure)"/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44088" y="1362927"/>
                  <a:ext cx="1303911" cy="130391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22" name="Rectangle 21"/>
                <p:cNvSpPr/>
                <p:nvPr/>
              </p:nvSpPr>
              <p:spPr>
                <a:xfrm>
                  <a:off x="6624540" y="2588687"/>
                  <a:ext cx="1645002" cy="3231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lnSpc>
                      <a:spcPct val="150000"/>
                    </a:lnSpc>
                    <a:spcAft>
                      <a:spcPts val="800"/>
                    </a:spcAft>
                  </a:pPr>
                  <a:r>
                    <a:rPr lang="en-US" sz="1000" dirty="0"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Desmedipham (13684-56-5)</a:t>
                  </a:r>
                  <a:endParaRPr lang="en-US" sz="10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9" name="Rectangle 58"/>
              <p:cNvSpPr/>
              <p:nvPr/>
            </p:nvSpPr>
            <p:spPr>
              <a:xfrm>
                <a:off x="577386" y="3655256"/>
                <a:ext cx="3098800" cy="165159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2" name="Rectangle 61"/>
            <p:cNvSpPr/>
            <p:nvPr/>
          </p:nvSpPr>
          <p:spPr>
            <a:xfrm>
              <a:off x="4684666" y="362348"/>
              <a:ext cx="6435819" cy="15353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684666" y="1902174"/>
              <a:ext cx="6435819" cy="18743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60905" y="31866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60905" y="1901249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77621" y="3792433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749384" y="3750295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03564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309" y="255757"/>
            <a:ext cx="6529382" cy="634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22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77415" y="267419"/>
            <a:ext cx="3683393" cy="1774933"/>
            <a:chOff x="477415" y="267419"/>
            <a:chExt cx="3683393" cy="1774933"/>
          </a:xfrm>
        </p:grpSpPr>
        <p:grpSp>
          <p:nvGrpSpPr>
            <p:cNvPr id="2" name="Group 1"/>
            <p:cNvGrpSpPr/>
            <p:nvPr/>
          </p:nvGrpSpPr>
          <p:grpSpPr>
            <a:xfrm>
              <a:off x="477415" y="267419"/>
              <a:ext cx="3683393" cy="1774933"/>
              <a:chOff x="8508607" y="0"/>
              <a:chExt cx="3683393" cy="1774933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8701875" y="157638"/>
                <a:ext cx="3461273" cy="1617295"/>
                <a:chOff x="8701875" y="157638"/>
                <a:chExt cx="3461273" cy="1617295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10288917" y="157638"/>
                  <a:ext cx="1874231" cy="1617295"/>
                  <a:chOff x="2069711" y="3761868"/>
                  <a:chExt cx="1874231" cy="1617295"/>
                </a:xfrm>
              </p:grpSpPr>
              <p:pic>
                <p:nvPicPr>
                  <p:cNvPr id="9" name="Picture 8" descr="(No Structure)"/>
                  <p:cNvPicPr/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4000" r="12400"/>
                  <a:stretch/>
                </p:blipFill>
                <p:spPr bwMode="auto">
                  <a:xfrm>
                    <a:off x="2431915" y="3761868"/>
                    <a:ext cx="952500" cy="12941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10" name="Rectangle 9"/>
                  <p:cNvSpPr/>
                  <p:nvPr/>
                </p:nvSpPr>
                <p:spPr>
                  <a:xfrm>
                    <a:off x="2069711" y="5055998"/>
                    <a:ext cx="1874231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Methoxyfenozide (161050-58-4)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" name="Group 5"/>
                <p:cNvGrpSpPr/>
                <p:nvPr/>
              </p:nvGrpSpPr>
              <p:grpSpPr>
                <a:xfrm>
                  <a:off x="8701875" y="213518"/>
                  <a:ext cx="1675459" cy="1561415"/>
                  <a:chOff x="1739894" y="4224205"/>
                  <a:chExt cx="1675459" cy="1561415"/>
                </a:xfrm>
              </p:grpSpPr>
              <p:pic>
                <p:nvPicPr>
                  <p:cNvPr id="7" name="Picture 6" descr="(No Structure)"/>
                  <p:cNvPicPr/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000" r="3599"/>
                  <a:stretch/>
                </p:blipFill>
                <p:spPr bwMode="auto">
                  <a:xfrm>
                    <a:off x="1930331" y="4224205"/>
                    <a:ext cx="1118870" cy="12382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8" name="Rectangle 7"/>
                  <p:cNvSpPr/>
                  <p:nvPr/>
                </p:nvSpPr>
                <p:spPr>
                  <a:xfrm>
                    <a:off x="1739894" y="5462455"/>
                    <a:ext cx="1675459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Tebufenozide (112410-23-8)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4" name="Rectangle 3"/>
              <p:cNvSpPr/>
              <p:nvPr/>
            </p:nvSpPr>
            <p:spPr>
              <a:xfrm>
                <a:off x="8508607" y="0"/>
                <a:ext cx="3683393" cy="177493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529977" y="29627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93757" y="425237"/>
            <a:ext cx="4770408" cy="1473009"/>
            <a:chOff x="4393757" y="425237"/>
            <a:chExt cx="4770408" cy="1473009"/>
          </a:xfrm>
        </p:grpSpPr>
        <p:grpSp>
          <p:nvGrpSpPr>
            <p:cNvPr id="22" name="Group 21"/>
            <p:cNvGrpSpPr/>
            <p:nvPr/>
          </p:nvGrpSpPr>
          <p:grpSpPr>
            <a:xfrm>
              <a:off x="4393757" y="425237"/>
              <a:ext cx="4770408" cy="1473009"/>
              <a:chOff x="4994694" y="569343"/>
              <a:chExt cx="4770408" cy="1473009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087324" y="674674"/>
                <a:ext cx="4540383" cy="1367678"/>
                <a:chOff x="7373324" y="2063990"/>
                <a:chExt cx="4540383" cy="1367678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8852305" y="2429606"/>
                  <a:ext cx="1436612" cy="990550"/>
                  <a:chOff x="1887144" y="4732098"/>
                  <a:chExt cx="1436612" cy="990550"/>
                </a:xfrm>
              </p:grpSpPr>
              <p:pic>
                <p:nvPicPr>
                  <p:cNvPr id="19" name="Picture 18" descr="(No Structure)"/>
                  <p:cNvPicPr/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25200" b="26800"/>
                  <a:stretch/>
                </p:blipFill>
                <p:spPr bwMode="auto">
                  <a:xfrm>
                    <a:off x="1901350" y="4732098"/>
                    <a:ext cx="1390650" cy="66738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20" name="Rectangle 19"/>
                  <p:cNvSpPr/>
                  <p:nvPr/>
                </p:nvSpPr>
                <p:spPr>
                  <a:xfrm>
                    <a:off x="1887144" y="5399483"/>
                    <a:ext cx="1436612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Methomyl (16752-77-5)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10404217" y="2260099"/>
                  <a:ext cx="1509490" cy="1132761"/>
                  <a:chOff x="1651956" y="4550326"/>
                  <a:chExt cx="1509490" cy="1132761"/>
                </a:xfrm>
              </p:grpSpPr>
              <p:pic>
                <p:nvPicPr>
                  <p:cNvPr id="17" name="Picture 16" descr="(No Structure)"/>
                  <p:cNvPicPr/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8400" b="20800"/>
                  <a:stretch/>
                </p:blipFill>
                <p:spPr bwMode="auto">
                  <a:xfrm>
                    <a:off x="1651956" y="4550326"/>
                    <a:ext cx="1447800" cy="880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18" name="Rectangle 17"/>
                  <p:cNvSpPr/>
                  <p:nvPr/>
                </p:nvSpPr>
                <p:spPr>
                  <a:xfrm>
                    <a:off x="1694378" y="5359922"/>
                    <a:ext cx="1467068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Thiodicarb (59669-26-0)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7373324" y="2063990"/>
                  <a:ext cx="1471878" cy="1367678"/>
                  <a:chOff x="3930185" y="2857500"/>
                  <a:chExt cx="1471878" cy="1367678"/>
                </a:xfrm>
              </p:grpSpPr>
              <p:pic>
                <p:nvPicPr>
                  <p:cNvPr id="15" name="Picture 14" descr="(No Structure)"/>
                  <p:cNvPicPr/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00500" y="2857500"/>
                    <a:ext cx="1143000" cy="1143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6" name="Rectangle 15"/>
                  <p:cNvSpPr/>
                  <p:nvPr/>
                </p:nvSpPr>
                <p:spPr>
                  <a:xfrm>
                    <a:off x="3930185" y="3902013"/>
                    <a:ext cx="1471878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Cymoxanil (57966-95-7)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21" name="Rectangle 20"/>
              <p:cNvSpPr/>
              <p:nvPr/>
            </p:nvSpPr>
            <p:spPr>
              <a:xfrm>
                <a:off x="4994694" y="569343"/>
                <a:ext cx="4770408" cy="147300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4394472" y="42978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7743" y="2336881"/>
            <a:ext cx="3896014" cy="1667291"/>
            <a:chOff x="497743" y="2336881"/>
            <a:chExt cx="3896014" cy="1667291"/>
          </a:xfrm>
        </p:grpSpPr>
        <p:grpSp>
          <p:nvGrpSpPr>
            <p:cNvPr id="60" name="Group 59"/>
            <p:cNvGrpSpPr/>
            <p:nvPr/>
          </p:nvGrpSpPr>
          <p:grpSpPr>
            <a:xfrm>
              <a:off x="503505" y="2336881"/>
              <a:ext cx="3890252" cy="1667291"/>
              <a:chOff x="2139351" y="2654543"/>
              <a:chExt cx="3890252" cy="1667291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2220981" y="2881666"/>
                <a:ext cx="3808622" cy="1371264"/>
                <a:chOff x="2220981" y="2881666"/>
                <a:chExt cx="3808622" cy="1371264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4328496" y="2881666"/>
                  <a:ext cx="1701107" cy="1371264"/>
                  <a:chOff x="546908" y="3962652"/>
                  <a:chExt cx="1701107" cy="1371264"/>
                </a:xfrm>
              </p:grpSpPr>
              <p:pic>
                <p:nvPicPr>
                  <p:cNvPr id="39" name="Picture 38" descr="(No Structure)"/>
                  <p:cNvPicPr/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7601" b="11199"/>
                  <a:stretch/>
                </p:blipFill>
                <p:spPr bwMode="auto">
                  <a:xfrm>
                    <a:off x="667181" y="3962652"/>
                    <a:ext cx="1383665" cy="1123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40" name="Rectangle 39"/>
                  <p:cNvSpPr/>
                  <p:nvPr/>
                </p:nvSpPr>
                <p:spPr>
                  <a:xfrm>
                    <a:off x="546908" y="5010751"/>
                    <a:ext cx="1701107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Fluazifop-butyl (69806-50-4)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>
                  <a:off x="2220981" y="2904926"/>
                  <a:ext cx="2087431" cy="1348004"/>
                  <a:chOff x="3644175" y="2924175"/>
                  <a:chExt cx="2087431" cy="1348004"/>
                </a:xfrm>
              </p:grpSpPr>
              <p:pic>
                <p:nvPicPr>
                  <p:cNvPr id="33" name="Picture 32" descr="(No Structure)"/>
                  <p:cNvPicPr/>
                  <p:nvPr/>
                </p:nvPicPr>
                <p:blipFill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8800" b="22800"/>
                  <a:stretch/>
                </p:blipFill>
                <p:spPr bwMode="auto">
                  <a:xfrm>
                    <a:off x="3707765" y="2924175"/>
                    <a:ext cx="1728470" cy="1009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34" name="Rectangle 33"/>
                  <p:cNvSpPr/>
                  <p:nvPr/>
                </p:nvSpPr>
                <p:spPr>
                  <a:xfrm>
                    <a:off x="3644175" y="3949014"/>
                    <a:ext cx="2087431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Clodinafop-propargyl (105512-06-9)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44" name="Rectangle 43"/>
              <p:cNvSpPr/>
              <p:nvPr/>
            </p:nvSpPr>
            <p:spPr>
              <a:xfrm>
                <a:off x="2139351" y="2654543"/>
                <a:ext cx="3890252" cy="166729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497743" y="234663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63310" y="2296257"/>
            <a:ext cx="2832527" cy="1593950"/>
            <a:chOff x="4563310" y="2296257"/>
            <a:chExt cx="2832527" cy="1593950"/>
          </a:xfrm>
        </p:grpSpPr>
        <p:grpSp>
          <p:nvGrpSpPr>
            <p:cNvPr id="57" name="Group 56"/>
            <p:cNvGrpSpPr/>
            <p:nvPr/>
          </p:nvGrpSpPr>
          <p:grpSpPr>
            <a:xfrm>
              <a:off x="4563310" y="2326664"/>
              <a:ext cx="2832527" cy="1563543"/>
              <a:chOff x="4213981" y="2910615"/>
              <a:chExt cx="2832527" cy="1563543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4312264" y="2985301"/>
                <a:ext cx="2734244" cy="1300491"/>
                <a:chOff x="4312264" y="2985301"/>
                <a:chExt cx="2734244" cy="1300491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>
                  <a:off x="4312264" y="3141120"/>
                  <a:ext cx="1229302" cy="1133730"/>
                  <a:chOff x="4326141" y="4606709"/>
                  <a:chExt cx="1229302" cy="1133730"/>
                </a:xfrm>
              </p:grpSpPr>
              <p:pic>
                <p:nvPicPr>
                  <p:cNvPr id="65" name="Picture 64" descr="(No Structure)"/>
                  <p:cNvPicPr/>
                  <p:nvPr/>
                </p:nvPicPr>
                <p:blipFill rotWithShape="1"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3600" b="12800"/>
                  <a:stretch/>
                </p:blipFill>
                <p:spPr bwMode="auto">
                  <a:xfrm>
                    <a:off x="4416888" y="4606709"/>
                    <a:ext cx="1138555" cy="838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66" name="Rectangle 65"/>
                  <p:cNvSpPr/>
                  <p:nvPr/>
                </p:nvSpPr>
                <p:spPr>
                  <a:xfrm>
                    <a:off x="4326141" y="5444909"/>
                    <a:ext cx="1186543" cy="29553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Tribufos (78-48-8)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2" name="Group 61"/>
                <p:cNvGrpSpPr/>
                <p:nvPr/>
              </p:nvGrpSpPr>
              <p:grpSpPr>
                <a:xfrm>
                  <a:off x="5558600" y="2985301"/>
                  <a:ext cx="1487908" cy="1300491"/>
                  <a:chOff x="2593244" y="4578650"/>
                  <a:chExt cx="1487908" cy="1300491"/>
                </a:xfrm>
              </p:grpSpPr>
              <p:pic>
                <p:nvPicPr>
                  <p:cNvPr id="63" name="Picture 62" descr="(No Structure)"/>
                  <p:cNvPicPr/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778030" y="4578650"/>
                    <a:ext cx="1047750" cy="104775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64" name="Rectangle 63"/>
                  <p:cNvSpPr/>
                  <p:nvPr/>
                </p:nvSpPr>
                <p:spPr>
                  <a:xfrm>
                    <a:off x="2593244" y="5555976"/>
                    <a:ext cx="1487908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Fosthiazate (98886-44-3)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59" name="Rectangle 58"/>
              <p:cNvSpPr/>
              <p:nvPr/>
            </p:nvSpPr>
            <p:spPr>
              <a:xfrm>
                <a:off x="4213981" y="2910615"/>
                <a:ext cx="2831586" cy="156354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4578881" y="229625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613884" y="2263339"/>
            <a:ext cx="3347049" cy="1635084"/>
            <a:chOff x="7613884" y="2263339"/>
            <a:chExt cx="3347049" cy="1635084"/>
          </a:xfrm>
        </p:grpSpPr>
        <p:grpSp>
          <p:nvGrpSpPr>
            <p:cNvPr id="48" name="Group 47"/>
            <p:cNvGrpSpPr/>
            <p:nvPr/>
          </p:nvGrpSpPr>
          <p:grpSpPr>
            <a:xfrm>
              <a:off x="7613884" y="2263339"/>
              <a:ext cx="3347049" cy="1635084"/>
              <a:chOff x="7487728" y="994226"/>
              <a:chExt cx="3347049" cy="1635084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7630352" y="1175545"/>
                <a:ext cx="3099879" cy="1349217"/>
                <a:chOff x="7630352" y="1175545"/>
                <a:chExt cx="3099879" cy="1349217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9216795" y="1363397"/>
                  <a:ext cx="1513436" cy="1161365"/>
                  <a:chOff x="2166606" y="3843775"/>
                  <a:chExt cx="1513436" cy="1161365"/>
                </a:xfrm>
              </p:grpSpPr>
              <p:pic>
                <p:nvPicPr>
                  <p:cNvPr id="55" name="Picture 54" descr="(No Structure)"/>
                  <p:cNvPicPr/>
                  <p:nvPr/>
                </p:nvPicPr>
                <p:blipFill rotWithShape="1"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6800" b="21200"/>
                  <a:stretch/>
                </p:blipFill>
                <p:spPr bwMode="auto">
                  <a:xfrm>
                    <a:off x="2166606" y="3843775"/>
                    <a:ext cx="1351915" cy="838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56" name="Rectangle 55"/>
                  <p:cNvSpPr/>
                  <p:nvPr/>
                </p:nvSpPr>
                <p:spPr>
                  <a:xfrm>
                    <a:off x="2198546" y="4681975"/>
                    <a:ext cx="1481496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Etofenprox (80844-07-1)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7630352" y="1175545"/>
                  <a:ext cx="1630575" cy="1323352"/>
                  <a:chOff x="1389823" y="4150953"/>
                  <a:chExt cx="1630575" cy="1323352"/>
                </a:xfrm>
              </p:grpSpPr>
              <p:pic>
                <p:nvPicPr>
                  <p:cNvPr id="53" name="Picture 52" descr="(No Structure)"/>
                  <p:cNvPicPr/>
                  <p:nvPr/>
                </p:nvPicPr>
                <p:blipFill rotWithShape="1"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999" r="5200"/>
                  <a:stretch/>
                </p:blipFill>
                <p:spPr bwMode="auto">
                  <a:xfrm>
                    <a:off x="1532044" y="4150953"/>
                    <a:ext cx="990600" cy="11150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54" name="Rectangle 53"/>
                  <p:cNvSpPr/>
                  <p:nvPr/>
                </p:nvSpPr>
                <p:spPr>
                  <a:xfrm>
                    <a:off x="1389823" y="5178775"/>
                    <a:ext cx="1630575" cy="29553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Pyriproxyfen (95737-68-1)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50" name="Rectangle 49"/>
              <p:cNvSpPr/>
              <p:nvPr/>
            </p:nvSpPr>
            <p:spPr>
              <a:xfrm>
                <a:off x="7487728" y="994226"/>
                <a:ext cx="3347049" cy="163508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7639194" y="227843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</a:t>
              </a:r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93110" y="4531208"/>
            <a:ext cx="5555264" cy="1719966"/>
            <a:chOff x="393110" y="4531208"/>
            <a:chExt cx="5555264" cy="1719966"/>
          </a:xfrm>
        </p:grpSpPr>
        <p:grpSp>
          <p:nvGrpSpPr>
            <p:cNvPr id="67" name="Group 66"/>
            <p:cNvGrpSpPr/>
            <p:nvPr/>
          </p:nvGrpSpPr>
          <p:grpSpPr>
            <a:xfrm>
              <a:off x="393110" y="4577649"/>
              <a:ext cx="5555264" cy="1673525"/>
              <a:chOff x="252435" y="5022765"/>
              <a:chExt cx="5555264" cy="1673525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252435" y="5094757"/>
                <a:ext cx="5500750" cy="1465043"/>
                <a:chOff x="252435" y="5094757"/>
                <a:chExt cx="5500750" cy="1465043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1556851" y="5111509"/>
                  <a:ext cx="1423788" cy="1425112"/>
                  <a:chOff x="731034" y="2331366"/>
                  <a:chExt cx="1423788" cy="1425112"/>
                </a:xfrm>
              </p:grpSpPr>
              <p:pic>
                <p:nvPicPr>
                  <p:cNvPr id="80" name="Picture 79" descr="(No Structure)"/>
                  <p:cNvPicPr/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29098" y="2331366"/>
                    <a:ext cx="1025581" cy="110194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81" name="Rectangle 80"/>
                  <p:cNvSpPr/>
                  <p:nvPr/>
                </p:nvSpPr>
                <p:spPr>
                  <a:xfrm>
                    <a:off x="731034" y="3433313"/>
                    <a:ext cx="1423788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Benfluralin (1861-40-1)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252435" y="5094757"/>
                  <a:ext cx="1396165" cy="1437590"/>
                  <a:chOff x="3587152" y="4570515"/>
                  <a:chExt cx="1396165" cy="1437590"/>
                </a:xfrm>
              </p:grpSpPr>
              <p:pic>
                <p:nvPicPr>
                  <p:cNvPr id="78" name="Picture 77" descr="(No Structure)"/>
                  <p:cNvPicPr/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587152" y="4570515"/>
                    <a:ext cx="1114425" cy="11144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79" name="Rectangle 78"/>
                  <p:cNvSpPr/>
                  <p:nvPr/>
                </p:nvSpPr>
                <p:spPr>
                  <a:xfrm>
                    <a:off x="3630061" y="5684940"/>
                    <a:ext cx="1353256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Oryzalin (19044-88-3)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72" name="Group 71"/>
                <p:cNvGrpSpPr/>
                <p:nvPr/>
              </p:nvGrpSpPr>
              <p:grpSpPr>
                <a:xfrm>
                  <a:off x="2925092" y="5094757"/>
                  <a:ext cx="1383949" cy="1465043"/>
                  <a:chOff x="2409206" y="3946511"/>
                  <a:chExt cx="1383949" cy="1465043"/>
                </a:xfrm>
              </p:grpSpPr>
              <p:pic>
                <p:nvPicPr>
                  <p:cNvPr id="76" name="Picture 75" descr="(No Structure)"/>
                  <p:cNvPicPr/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3480" y="3946511"/>
                    <a:ext cx="1209675" cy="120967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77" name="Rectangle 76"/>
                  <p:cNvSpPr/>
                  <p:nvPr/>
                </p:nvSpPr>
                <p:spPr>
                  <a:xfrm>
                    <a:off x="2409206" y="5088389"/>
                    <a:ext cx="1361270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Lactofen (77501-63-4)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73" name="Group 72"/>
                <p:cNvGrpSpPr/>
                <p:nvPr/>
              </p:nvGrpSpPr>
              <p:grpSpPr>
                <a:xfrm>
                  <a:off x="4213981" y="5301961"/>
                  <a:ext cx="1539204" cy="1241952"/>
                  <a:chOff x="2303665" y="3946511"/>
                  <a:chExt cx="1539204" cy="1241952"/>
                </a:xfrm>
              </p:grpSpPr>
              <p:pic>
                <p:nvPicPr>
                  <p:cNvPr id="74" name="Picture 73" descr="(No Structure)"/>
                  <p:cNvPicPr/>
                  <p:nvPr/>
                </p:nvPicPr>
                <p:blipFill rotWithShape="1"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0400" b="11200"/>
                  <a:stretch/>
                </p:blipFill>
                <p:spPr bwMode="auto">
                  <a:xfrm>
                    <a:off x="2510287" y="3946511"/>
                    <a:ext cx="1156937" cy="9187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75" name="Rectangle 74"/>
                  <p:cNvSpPr/>
                  <p:nvPr/>
                </p:nvSpPr>
                <p:spPr>
                  <a:xfrm>
                    <a:off x="2303665" y="4865298"/>
                    <a:ext cx="1539204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Oxyfluorfen (42874-03-3)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69" name="Rectangle 68"/>
              <p:cNvSpPr/>
              <p:nvPr/>
            </p:nvSpPr>
            <p:spPr>
              <a:xfrm>
                <a:off x="305355" y="5022765"/>
                <a:ext cx="5502344" cy="167352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04" name="TextBox 103"/>
            <p:cNvSpPr txBox="1"/>
            <p:nvPr/>
          </p:nvSpPr>
          <p:spPr>
            <a:xfrm>
              <a:off x="468209" y="453120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</a:t>
              </a:r>
              <a:endParaRPr lang="en-US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633758" y="4221502"/>
            <a:ext cx="4491573" cy="2614983"/>
            <a:chOff x="6633758" y="4221502"/>
            <a:chExt cx="4491573" cy="2614983"/>
          </a:xfrm>
        </p:grpSpPr>
        <p:grpSp>
          <p:nvGrpSpPr>
            <p:cNvPr id="82" name="Group 81"/>
            <p:cNvGrpSpPr/>
            <p:nvPr/>
          </p:nvGrpSpPr>
          <p:grpSpPr>
            <a:xfrm>
              <a:off x="6633758" y="4232786"/>
              <a:ext cx="4491573" cy="2603699"/>
              <a:chOff x="138023" y="35567"/>
              <a:chExt cx="4491573" cy="2603699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291973" y="236235"/>
                <a:ext cx="4337623" cy="2403031"/>
                <a:chOff x="291973" y="236235"/>
                <a:chExt cx="4337623" cy="2403031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291973" y="236235"/>
                  <a:ext cx="1152880" cy="1208990"/>
                  <a:chOff x="1834969" y="4235919"/>
                  <a:chExt cx="1152880" cy="1208990"/>
                </a:xfrm>
              </p:grpSpPr>
              <p:pic>
                <p:nvPicPr>
                  <p:cNvPr id="98" name="Picture 97" descr="(No Structure)"/>
                  <p:cNvPicPr/>
                  <p:nvPr/>
                </p:nvPicPr>
                <p:blipFill rotWithShape="1"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1600" b="9600"/>
                  <a:stretch/>
                </p:blipFill>
                <p:spPr bwMode="auto">
                  <a:xfrm>
                    <a:off x="1850138" y="4235919"/>
                    <a:ext cx="1123950" cy="8858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99" name="Rectangle 98"/>
                  <p:cNvSpPr/>
                  <p:nvPr/>
                </p:nvSpPr>
                <p:spPr>
                  <a:xfrm>
                    <a:off x="1834969" y="5121744"/>
                    <a:ext cx="1152880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Thiram (137-26-8)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2971709" y="1297619"/>
                  <a:ext cx="1400175" cy="1341647"/>
                  <a:chOff x="3871912" y="2863970"/>
                  <a:chExt cx="1400175" cy="1341647"/>
                </a:xfrm>
              </p:grpSpPr>
              <p:pic>
                <p:nvPicPr>
                  <p:cNvPr id="96" name="Picture 95" descr="(No Structure)"/>
                  <p:cNvPicPr/>
                  <p:nvPr/>
                </p:nvPicPr>
                <p:blipFill rotWithShape="1">
                  <a:blip r:embed="rId1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9646" b="10878"/>
                  <a:stretch/>
                </p:blipFill>
                <p:spPr bwMode="auto">
                  <a:xfrm>
                    <a:off x="3871912" y="2863970"/>
                    <a:ext cx="1400175" cy="111280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97" name="Rectangle 96"/>
                  <p:cNvSpPr/>
                  <p:nvPr/>
                </p:nvSpPr>
                <p:spPr>
                  <a:xfrm>
                    <a:off x="3956285" y="3882452"/>
                    <a:ext cx="1231427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Ametryn (834-12-8)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87" name="Group 86"/>
                <p:cNvGrpSpPr/>
                <p:nvPr/>
              </p:nvGrpSpPr>
              <p:grpSpPr>
                <a:xfrm>
                  <a:off x="3337087" y="410830"/>
                  <a:ext cx="1292509" cy="941021"/>
                  <a:chOff x="1388477" y="4476730"/>
                  <a:chExt cx="1292509" cy="941021"/>
                </a:xfrm>
              </p:grpSpPr>
              <p:pic>
                <p:nvPicPr>
                  <p:cNvPr id="94" name="Picture 93" descr="(No Structure)"/>
                  <p:cNvPicPr/>
                  <p:nvPr/>
                </p:nvPicPr>
                <p:blipFill rotWithShape="1"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9200" b="24800"/>
                  <a:stretch/>
                </p:blipFill>
                <p:spPr bwMode="auto">
                  <a:xfrm>
                    <a:off x="1388477" y="4476730"/>
                    <a:ext cx="1241425" cy="6953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95" name="Rectangle 94"/>
                  <p:cNvSpPr/>
                  <p:nvPr/>
                </p:nvSpPr>
                <p:spPr>
                  <a:xfrm>
                    <a:off x="1420705" y="5171530"/>
                    <a:ext cx="1260281" cy="24622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rPr>
                      <a:t>Maneb (12427-38-2)</a:t>
                    </a:r>
                    <a:endParaRPr lang="en-US" sz="1000" dirty="0"/>
                  </a:p>
                </p:txBody>
              </p:sp>
            </p:grpSp>
            <p:grpSp>
              <p:nvGrpSpPr>
                <p:cNvPr id="88" name="Group 87"/>
                <p:cNvGrpSpPr/>
                <p:nvPr/>
              </p:nvGrpSpPr>
              <p:grpSpPr>
                <a:xfrm>
                  <a:off x="368335" y="1796336"/>
                  <a:ext cx="2249334" cy="578533"/>
                  <a:chOff x="1343609" y="4476730"/>
                  <a:chExt cx="2249334" cy="578533"/>
                </a:xfrm>
              </p:grpSpPr>
              <p:pic>
                <p:nvPicPr>
                  <p:cNvPr id="92" name="Picture 91" descr="(No Structure)"/>
                  <p:cNvPicPr/>
                  <p:nvPr/>
                </p:nvPicPr>
                <p:blipFill rotWithShape="1">
                  <a:blip r:embed="rId2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0000" b="33600"/>
                  <a:stretch/>
                </p:blipFill>
                <p:spPr bwMode="auto">
                  <a:xfrm>
                    <a:off x="1756347" y="4476730"/>
                    <a:ext cx="1266825" cy="3340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93" name="Rectangle 92"/>
                  <p:cNvSpPr/>
                  <p:nvPr/>
                </p:nvSpPr>
                <p:spPr>
                  <a:xfrm>
                    <a:off x="1343609" y="4732098"/>
                    <a:ext cx="2249334" cy="3231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dirty="0"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Methylene bis(thiocyanate) (6317-18-6)</a:t>
                    </a:r>
                    <a:endPara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1695865" y="440054"/>
                  <a:ext cx="1590500" cy="949592"/>
                  <a:chOff x="1238821" y="4289852"/>
                  <a:chExt cx="1590500" cy="949592"/>
                </a:xfrm>
              </p:grpSpPr>
              <p:pic>
                <p:nvPicPr>
                  <p:cNvPr id="90" name="Picture 89" descr="(No Structure)"/>
                  <p:cNvPicPr/>
                  <p:nvPr/>
                </p:nvPicPr>
                <p:blipFill rotWithShape="1"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8401" b="23999"/>
                  <a:stretch/>
                </p:blipFill>
                <p:spPr bwMode="auto">
                  <a:xfrm>
                    <a:off x="1298877" y="4289852"/>
                    <a:ext cx="1289685" cy="742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/>
                    </a:ext>
                  </a:extLst>
                </p:spPr>
              </p:pic>
              <p:sp>
                <p:nvSpPr>
                  <p:cNvPr id="91" name="Rectangle 90"/>
                  <p:cNvSpPr/>
                  <p:nvPr/>
                </p:nvSpPr>
                <p:spPr>
                  <a:xfrm>
                    <a:off x="1238821" y="4943914"/>
                    <a:ext cx="1590500" cy="29553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  <a:spcAft>
                        <a:spcPts val="800"/>
                      </a:spcAft>
                    </a:pPr>
                    <a:r>
                      <a:rPr lang="en-US" sz="1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a:t>Metiram-zinc (9006-42-2)</a:t>
                    </a:r>
                    <a:endParaRPr lang="en-US" sz="1000" b="1" dirty="0">
                      <a:solidFill>
                        <a:srgbClr val="FF0000"/>
                      </a:solidFill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84" name="Rectangle 83"/>
              <p:cNvSpPr/>
              <p:nvPr/>
            </p:nvSpPr>
            <p:spPr>
              <a:xfrm>
                <a:off x="138023" y="35567"/>
                <a:ext cx="4491573" cy="260369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5" name="TextBox 104"/>
            <p:cNvSpPr txBox="1"/>
            <p:nvPr/>
          </p:nvSpPr>
          <p:spPr>
            <a:xfrm>
              <a:off x="6651883" y="422150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3534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92988" y="1936950"/>
            <a:ext cx="1784463" cy="990967"/>
            <a:chOff x="3814785" y="3057525"/>
            <a:chExt cx="1784463" cy="990967"/>
          </a:xfrm>
        </p:grpSpPr>
        <p:pic>
          <p:nvPicPr>
            <p:cNvPr id="3" name="Picture 2" descr="(No Structure)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0525" y="3057525"/>
              <a:ext cx="742950" cy="742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3814785" y="3725327"/>
              <a:ext cx="178446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Dimethylarsinic acid (75-60-5)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760117" y="2070417"/>
            <a:ext cx="1223412" cy="834917"/>
            <a:chOff x="3903134" y="3148647"/>
            <a:chExt cx="1223412" cy="834917"/>
          </a:xfrm>
        </p:grpSpPr>
        <p:pic>
          <p:nvPicPr>
            <p:cNvPr id="6" name="Picture 5" descr="(No Structure)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00" t="20800" b="28400"/>
            <a:stretch/>
          </p:blipFill>
          <p:spPr bwMode="auto">
            <a:xfrm>
              <a:off x="4052887" y="3148647"/>
              <a:ext cx="1038225" cy="5607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903134" y="3660399"/>
              <a:ext cx="1223412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Coumarin (91-64-5)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135516" y="1626598"/>
            <a:ext cx="1689886" cy="1296383"/>
            <a:chOff x="836854" y="4570515"/>
            <a:chExt cx="1689886" cy="1296383"/>
          </a:xfrm>
        </p:grpSpPr>
        <p:pic>
          <p:nvPicPr>
            <p:cNvPr id="9" name="Picture 8" descr="(No Structure)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6367" y="4570515"/>
              <a:ext cx="997854" cy="10280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/>
          </p:nvSpPr>
          <p:spPr>
            <a:xfrm>
              <a:off x="836854" y="5543733"/>
              <a:ext cx="168988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Methyl viologen (1910-42-5)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912084" y="1470482"/>
            <a:ext cx="1167307" cy="1434852"/>
            <a:chOff x="2914580" y="3245668"/>
            <a:chExt cx="1167307" cy="1434852"/>
          </a:xfrm>
        </p:grpSpPr>
        <p:pic>
          <p:nvPicPr>
            <p:cNvPr id="41" name="Picture 40" descr="(No Structure)"/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99" r="18401"/>
            <a:stretch/>
          </p:blipFill>
          <p:spPr bwMode="auto">
            <a:xfrm>
              <a:off x="3166740" y="3245668"/>
              <a:ext cx="766445" cy="122872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2" name="Rectangle 41"/>
            <p:cNvSpPr/>
            <p:nvPr/>
          </p:nvSpPr>
          <p:spPr>
            <a:xfrm>
              <a:off x="2914580" y="4357355"/>
              <a:ext cx="116730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Dicofol (115-32-2)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180466" y="1731307"/>
            <a:ext cx="1585690" cy="1154235"/>
            <a:chOff x="4968228" y="1768943"/>
            <a:chExt cx="1585690" cy="1154235"/>
          </a:xfrm>
        </p:grpSpPr>
        <p:pic>
          <p:nvPicPr>
            <p:cNvPr id="44" name="Picture 43" descr="(No Structure)"/>
            <p:cNvPicPr/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420" b="5297"/>
            <a:stretch/>
          </p:blipFill>
          <p:spPr bwMode="auto">
            <a:xfrm>
              <a:off x="5179917" y="1768943"/>
              <a:ext cx="1050446" cy="862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" name="Rectangle 44"/>
            <p:cNvSpPr/>
            <p:nvPr/>
          </p:nvSpPr>
          <p:spPr>
            <a:xfrm>
              <a:off x="4968228" y="2600013"/>
              <a:ext cx="158569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Chlorothalonil (1897-45-6)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048788" y="4891889"/>
            <a:ext cx="1729961" cy="1372197"/>
            <a:chOff x="1628172" y="4254072"/>
            <a:chExt cx="1729961" cy="1372197"/>
          </a:xfrm>
        </p:grpSpPr>
        <p:pic>
          <p:nvPicPr>
            <p:cNvPr id="50" name="Picture 49" descr="(No Structure)"/>
            <p:cNvPicPr/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00" r="20000"/>
            <a:stretch/>
          </p:blipFill>
          <p:spPr bwMode="auto">
            <a:xfrm>
              <a:off x="1992821" y="4254072"/>
              <a:ext cx="762635" cy="12382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1" name="Rectangle 50"/>
            <p:cNvSpPr/>
            <p:nvPr/>
          </p:nvSpPr>
          <p:spPr>
            <a:xfrm>
              <a:off x="1628172" y="5330739"/>
              <a:ext cx="1729961" cy="2955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Sulfentrazone (122836-35-5)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0292610" y="5190674"/>
            <a:ext cx="1532792" cy="1073412"/>
            <a:chOff x="3871912" y="3062377"/>
            <a:chExt cx="1532792" cy="1073412"/>
          </a:xfrm>
        </p:grpSpPr>
        <p:pic>
          <p:nvPicPr>
            <p:cNvPr id="53" name="Picture 52" descr="(No Structure)"/>
            <p:cNvPicPr/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17" b="21350"/>
            <a:stretch/>
          </p:blipFill>
          <p:spPr bwMode="auto">
            <a:xfrm>
              <a:off x="3871912" y="3062377"/>
              <a:ext cx="1400175" cy="7677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Rectangle 53"/>
            <p:cNvSpPr/>
            <p:nvPr/>
          </p:nvSpPr>
          <p:spPr>
            <a:xfrm>
              <a:off x="3871912" y="3830128"/>
              <a:ext cx="1532792" cy="3056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Azafenidin (68049-83-2)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87997" y="1813675"/>
            <a:ext cx="1386918" cy="1110251"/>
            <a:chOff x="2050846" y="3456539"/>
            <a:chExt cx="1386918" cy="1110251"/>
          </a:xfrm>
        </p:grpSpPr>
        <p:pic>
          <p:nvPicPr>
            <p:cNvPr id="71" name="Picture 70" descr="(No Structure)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4206" y="3456539"/>
              <a:ext cx="745039" cy="78708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" name="Rectangle 71"/>
            <p:cNvSpPr/>
            <p:nvPr/>
          </p:nvSpPr>
          <p:spPr>
            <a:xfrm>
              <a:off x="2050846" y="4243625"/>
              <a:ext cx="138691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 smtClean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Clopyralid (1702-17-6)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2082916" y="4632068"/>
            <a:ext cx="1978427" cy="1707046"/>
            <a:chOff x="1357297" y="4230835"/>
            <a:chExt cx="1978427" cy="1707046"/>
          </a:xfrm>
        </p:grpSpPr>
        <p:pic>
          <p:nvPicPr>
            <p:cNvPr id="83" name="Picture 82" descr="(No Structure)"/>
            <p:cNvPicPr/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00" r="11200"/>
            <a:stretch/>
          </p:blipFill>
          <p:spPr bwMode="auto">
            <a:xfrm>
              <a:off x="1764027" y="4230835"/>
              <a:ext cx="1073150" cy="13906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4" name="Rectangle 83"/>
            <p:cNvSpPr/>
            <p:nvPr/>
          </p:nvSpPr>
          <p:spPr>
            <a:xfrm>
              <a:off x="1357297" y="5614716"/>
              <a:ext cx="197842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Pyrithiobac-sodium (123343-16-8)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261990" y="4567813"/>
            <a:ext cx="1810111" cy="1770965"/>
            <a:chOff x="1654136" y="4162964"/>
            <a:chExt cx="1810111" cy="1770965"/>
          </a:xfrm>
        </p:grpSpPr>
        <p:pic>
          <p:nvPicPr>
            <p:cNvPr id="96" name="Picture 95" descr="(No Structure)"/>
            <p:cNvPicPr/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59" r="6579"/>
            <a:stretch/>
          </p:blipFill>
          <p:spPr bwMode="auto">
            <a:xfrm>
              <a:off x="1915954" y="4162964"/>
              <a:ext cx="1162050" cy="14478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7" name="Rectangle 96"/>
            <p:cNvSpPr/>
            <p:nvPr/>
          </p:nvSpPr>
          <p:spPr>
            <a:xfrm>
              <a:off x="1654136" y="5610764"/>
              <a:ext cx="1810111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Pyraflufen-ethyl (129630-19-9)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8650681" y="4788394"/>
            <a:ext cx="1460656" cy="1504265"/>
            <a:chOff x="1653938" y="4149665"/>
            <a:chExt cx="1460656" cy="1504265"/>
          </a:xfrm>
        </p:grpSpPr>
        <p:pic>
          <p:nvPicPr>
            <p:cNvPr id="102" name="Picture 101" descr="(No Structure)"/>
            <p:cNvPicPr/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00" r="26400"/>
            <a:stretch/>
          </p:blipFill>
          <p:spPr bwMode="auto">
            <a:xfrm>
              <a:off x="2014418" y="4149665"/>
              <a:ext cx="594995" cy="11811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3" name="Rectangle 102"/>
            <p:cNvSpPr/>
            <p:nvPr/>
          </p:nvSpPr>
          <p:spPr>
            <a:xfrm>
              <a:off x="1653938" y="5330765"/>
              <a:ext cx="146065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Oxadiazon (19666-30-9)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706416" y="143282"/>
            <a:ext cx="1330814" cy="1343629"/>
            <a:chOff x="1354182" y="4145869"/>
            <a:chExt cx="1330814" cy="1343629"/>
          </a:xfrm>
        </p:grpSpPr>
        <p:pic>
          <p:nvPicPr>
            <p:cNvPr id="73" name="Picture 72" descr="(No Structure)"/>
            <p:cNvPicPr/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0" t="10801" r="10800" b="3600"/>
            <a:stretch/>
          </p:blipFill>
          <p:spPr bwMode="auto">
            <a:xfrm>
              <a:off x="1642943" y="4145869"/>
              <a:ext cx="966470" cy="10191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4" name="Rectangle 73"/>
            <p:cNvSpPr/>
            <p:nvPr/>
          </p:nvSpPr>
          <p:spPr>
            <a:xfrm>
              <a:off x="1354182" y="5193968"/>
              <a:ext cx="1330814" cy="2955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Molinate (2212-67-1)</a:t>
              </a:r>
              <a:endParaRPr lang="en-US" sz="1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722362" y="5271623"/>
            <a:ext cx="1473480" cy="1017279"/>
            <a:chOff x="1464169" y="4249099"/>
            <a:chExt cx="1473480" cy="1017279"/>
          </a:xfrm>
        </p:grpSpPr>
        <p:pic>
          <p:nvPicPr>
            <p:cNvPr id="76" name="Picture 75" descr="(No Structure)"/>
            <p:cNvPicPr/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601" b="22799"/>
            <a:stretch/>
          </p:blipFill>
          <p:spPr bwMode="auto">
            <a:xfrm>
              <a:off x="1497303" y="4249099"/>
              <a:ext cx="1301750" cy="7239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7" name="Rectangle 76"/>
            <p:cNvSpPr/>
            <p:nvPr/>
          </p:nvSpPr>
          <p:spPr>
            <a:xfrm>
              <a:off x="1464169" y="4943213"/>
              <a:ext cx="147348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Metribuzin (21087-64-9)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3101351" y="182060"/>
            <a:ext cx="2109873" cy="1046028"/>
            <a:chOff x="2816773" y="2225616"/>
            <a:chExt cx="2109873" cy="1046028"/>
          </a:xfrm>
        </p:grpSpPr>
        <p:sp>
          <p:nvSpPr>
            <p:cNvPr id="85" name="Rectangle 84"/>
            <p:cNvSpPr/>
            <p:nvPr/>
          </p:nvSpPr>
          <p:spPr>
            <a:xfrm>
              <a:off x="2816773" y="2976114"/>
              <a:ext cx="2109873" cy="2955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Acibenzolar-S-methyl (135158-54-2)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6" name="Picture 85" descr="(No Structure)"/>
            <p:cNvPicPr/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220" b="10582"/>
            <a:stretch/>
          </p:blipFill>
          <p:spPr bwMode="auto">
            <a:xfrm>
              <a:off x="3172358" y="2225616"/>
              <a:ext cx="1039495" cy="75049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7" name="Group 86"/>
          <p:cNvGrpSpPr/>
          <p:nvPr/>
        </p:nvGrpSpPr>
        <p:grpSpPr>
          <a:xfrm>
            <a:off x="8673153" y="187191"/>
            <a:ext cx="1521570" cy="1601207"/>
            <a:chOff x="1473204" y="3946511"/>
            <a:chExt cx="1521570" cy="1601207"/>
          </a:xfrm>
        </p:grpSpPr>
        <p:pic>
          <p:nvPicPr>
            <p:cNvPr id="88" name="Picture 87" descr="(No Structure)"/>
            <p:cNvPicPr/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00" r="10800"/>
            <a:stretch/>
          </p:blipFill>
          <p:spPr bwMode="auto">
            <a:xfrm>
              <a:off x="1702054" y="3946511"/>
              <a:ext cx="918845" cy="12096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9" name="Rectangle 88"/>
            <p:cNvSpPr/>
            <p:nvPr/>
          </p:nvSpPr>
          <p:spPr>
            <a:xfrm>
              <a:off x="1473204" y="5224553"/>
              <a:ext cx="152157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Aft>
                  <a:spcPts val="800"/>
                </a:spcAft>
              </a:pPr>
              <a:r>
                <a: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Sethoxydim (74051-80-2)</a:t>
              </a:r>
              <a:endPara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350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837671" y="1433522"/>
            <a:ext cx="7322428" cy="4220800"/>
            <a:chOff x="2837671" y="1433522"/>
            <a:chExt cx="7322428" cy="42208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37671" y="1460558"/>
              <a:ext cx="3657600" cy="2103594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93204" y="1433522"/>
              <a:ext cx="3657600" cy="212529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37671" y="3550728"/>
              <a:ext cx="3657600" cy="210359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02499" y="3569768"/>
              <a:ext cx="3657600" cy="20683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890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E69E531D-573B-47B6-9F00-E6873A4C881F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9632DBBC-914B-4CE7-BA2D-1B19E84CB1B2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5B244118-C478-4CF7-BF2D-91FC059D49C5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F90183AD-A61B-4253-A676-448DAE03706E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C04B479B-8C2C-4CB2-A849-ECBD30248E41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0CFBAAFF-FC82-408A-ACD6-0F597B026063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8F8E9B74-5511-40EE-9FAE-D6841F7D901E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C66838F5-54CA-42D0-AB75-D87D4F2D95EA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05D37E78-4A0E-4402-B3F5-A02FD262889C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3B95D645-2E11-4C49-8BC5-830BC89792E7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3081D345-780E-411F-828B-CFF5C125B277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4AD86E18-3D66-4CEA-B619-0A48818DDF2F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7D174477-3503-45F1-9922-E64CF46EDB4B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E4A2F6D2-A2A9-47B2-B57B-1B597CEAE25E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4AB8B4A2-3876-4C73-A6F5-836EB12EC48A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92AAF13D-5A6B-4BCE-BB8A-EC9B894AC808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B091F6A8-8DC1-47C1-8ADD-BD05C819D6BF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568E40A3-C983-496D-8BD1-9B37F45D2CCA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74F01433-D3AB-471C-9E40-D01A3ABDB541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49AB504B-50A9-40E7-B18B-F38032C72697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4DF39932-24AE-48F5-B21F-5B4EEAD058A0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1E1212FF-75BA-4048-A1D0-A1B5DD605082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7573</TotalTime>
  <Words>296</Words>
  <Application>Microsoft Office PowerPoint</Application>
  <PresentationFormat>Widescreen</PresentationFormat>
  <Paragraphs>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Judson, Richard</dc:creator>
  <cp:lastModifiedBy>Judson, Richard</cp:lastModifiedBy>
  <cp:revision>45</cp:revision>
  <dcterms:created xsi:type="dcterms:W3CDTF">2016-02-16T19:25:01Z</dcterms:created>
  <dcterms:modified xsi:type="dcterms:W3CDTF">2016-03-11T16:03:57Z</dcterms:modified>
</cp:coreProperties>
</file>